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Source Sans Pr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ansPro-bold.fntdata"/><Relationship Id="rId11" Type="http://schemas.openxmlformats.org/officeDocument/2006/relationships/slide" Target="slides/slide6.xml"/><Relationship Id="rId22" Type="http://schemas.openxmlformats.org/officeDocument/2006/relationships/font" Target="fonts/SourceSansPro-boldItalic.fntdata"/><Relationship Id="rId10" Type="http://schemas.openxmlformats.org/officeDocument/2006/relationships/slide" Target="slides/slide5.xml"/><Relationship Id="rId21" Type="http://schemas.openxmlformats.org/officeDocument/2006/relationships/font" Target="fonts/SourceSansPr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SansPro-regular.fntdata"/><Relationship Id="rId6" Type="http://schemas.openxmlformats.org/officeDocument/2006/relationships/slide" Target="slides/slide1.xml"/><Relationship Id="rId18" Type="http://schemas.openxmlformats.org/officeDocument/2006/relationships/font" Target="fonts/RobotoSlab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3db1bcfd4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3db1bcfd4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replace mountain pic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3db1bcfd40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3db1bcfd40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3db1bcfd4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3db1bcfd4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3db1bcfd40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3db1bcfd40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3db1bcfd40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3db1bcfd40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3db1bcfd40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3db1bcfd40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db1bcfd40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db1bcfd40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3db1bcfd40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3db1bcfd4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3db1bcfd40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3db1bcfd4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db1bcfd4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3db1bcfd4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8" name="Google Shape;68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9" name="Google Shape;6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0" l="19" r="19" t="0"/>
          <a:stretch/>
        </p:blipFill>
        <p:spPr>
          <a:xfrm flipH="1" rot="10800000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/>
          <p:nvPr>
            <p:ph idx="1" type="body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i="1" sz="3600"/>
            </a:lvl1pPr>
            <a:lvl2pPr indent="-457200" lvl="1" marL="914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i="1" sz="3600"/>
            </a:lvl2pPr>
            <a:lvl3pPr indent="-457200" lvl="2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i="1" sz="3600"/>
            </a:lvl3pPr>
            <a:lvl4pPr indent="-457200" lvl="3" marL="18288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4pPr>
            <a:lvl5pPr indent="-457200" lvl="4" marL="22860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5pPr>
            <a:lvl6pPr indent="-457200" lvl="5" marL="2743200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6pPr>
            <a:lvl7pPr indent="-457200" lvl="6" marL="32004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7pPr>
            <a:lvl8pPr indent="-457200" lvl="7" marL="36576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8pPr>
            <a:lvl9pPr indent="-457200" lvl="8" marL="411480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9pPr>
          </a:lstStyle>
          <a:p/>
        </p:txBody>
      </p:sp>
      <p:grpSp>
        <p:nvGrpSpPr>
          <p:cNvPr id="32" name="Google Shape;32;p4"/>
          <p:cNvGrpSpPr/>
          <p:nvPr/>
        </p:nvGrpSpPr>
        <p:grpSpPr>
          <a:xfrm>
            <a:off x="3839646" y="782918"/>
            <a:ext cx="1464573" cy="842707"/>
            <a:chOff x="3593400" y="1729675"/>
            <a:chExt cx="1957200" cy="112361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0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b="1" sz="60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cap="flat" cmpd="sng" w="9525">
              <a:solidFill>
                <a:srgbClr val="CFD8D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cap="flat" cmpd="sng" w="19050">
              <a:solidFill>
                <a:srgbClr val="CFD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" name="Google Shape;38;p4"/>
          <p:cNvCxnSpPr/>
          <p:nvPr/>
        </p:nvCxnSpPr>
        <p:spPr>
          <a:xfrm flipH="1" rot="10800000">
            <a:off x="4704510" y="351930"/>
            <a:ext cx="347100" cy="474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" name="Google Shape;47;p6"/>
          <p:cNvSpPr txBox="1"/>
          <p:nvPr>
            <p:ph idx="2" type="body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3" type="body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idx="1" type="body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b="1" sz="130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hyperlink" Target="https://climate.colostate.edu/data_access_new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tensorflow.org/probability/api_docs/python/tfp/layers/DenseFlipou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ctrTitle"/>
          </p:nvPr>
        </p:nvSpPr>
        <p:spPr>
          <a:xfrm>
            <a:off x="311708" y="9566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Snowfall in Colorado Mountains</a:t>
            </a:r>
            <a:endParaRPr/>
          </a:p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311700" y="30462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/>
              <a:t>John Ortiz and Emily Parker</a:t>
            </a:r>
            <a:endParaRPr sz="1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3763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68" y="0"/>
            <a:ext cx="77152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 txBox="1"/>
          <p:nvPr>
            <p:ph type="title"/>
          </p:nvPr>
        </p:nvSpPr>
        <p:spPr>
          <a:xfrm>
            <a:off x="970650" y="1970550"/>
            <a:ext cx="7202700" cy="1202400"/>
          </a:xfrm>
          <a:prstGeom prst="rect">
            <a:avLst/>
          </a:prstGeom>
          <a:solidFill>
            <a:srgbClr val="C9DBEE">
              <a:alpha val="78620"/>
            </a:srgbClr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>
                <a:solidFill>
                  <a:srgbClr val="0B5394"/>
                </a:solidFill>
              </a:rPr>
              <a:t>Questions?</a:t>
            </a:r>
            <a:endParaRPr sz="4800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47" name="Google Shape;147;p23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[1]</a:t>
            </a:r>
            <a:r>
              <a:rPr lang="en" sz="2100"/>
              <a:t> </a:t>
            </a:r>
            <a:r>
              <a:rPr lang="en" sz="1800">
                <a:solidFill>
                  <a:srgbClr val="000000"/>
                </a:solidFill>
              </a:rPr>
              <a:t>Scott, W. (2023). </a:t>
            </a:r>
            <a:r>
              <a:rPr i="1" lang="en" sz="1800">
                <a:solidFill>
                  <a:srgbClr val="000000"/>
                </a:solidFill>
              </a:rPr>
              <a:t>Access Colorado Data</a:t>
            </a:r>
            <a:r>
              <a:rPr lang="en" sz="1800">
                <a:solidFill>
                  <a:srgbClr val="000000"/>
                </a:solidFill>
              </a:rPr>
              <a:t>. Colorado Climate Center - Data Access. https://climate.colostate.edu/data_access_new.html </a:t>
            </a:r>
            <a:endParaRPr sz="2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[2] </a:t>
            </a:r>
            <a:r>
              <a:rPr i="1" lang="en" sz="1800">
                <a:solidFill>
                  <a:srgbClr val="000000"/>
                </a:solidFill>
              </a:rPr>
              <a:t>Tfp.layers.denseflipout  :  tensorflow probability</a:t>
            </a:r>
            <a:r>
              <a:rPr lang="en" sz="1800">
                <a:solidFill>
                  <a:srgbClr val="000000"/>
                </a:solidFill>
              </a:rPr>
              <a:t>. TensorFlow. (2023, February 23). https://www.tensorflow.org/probability/api_docs/python/tfp/layers/DenseFlipout 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[3] </a:t>
            </a:r>
            <a:r>
              <a:rPr lang="en" sz="1800">
                <a:solidFill>
                  <a:srgbClr val="000000"/>
                </a:solidFill>
              </a:rPr>
              <a:t>Pietro, M. D. (2022, April 16). </a:t>
            </a:r>
            <a:r>
              <a:rPr i="1" lang="en" sz="1800">
                <a:solidFill>
                  <a:srgbClr val="000000"/>
                </a:solidFill>
              </a:rPr>
              <a:t>Deep learning with python: Neural networks (complete tutorial)</a:t>
            </a:r>
            <a:r>
              <a:rPr lang="en" sz="1800">
                <a:solidFill>
                  <a:srgbClr val="000000"/>
                </a:solidFill>
              </a:rPr>
              <a:t>. Medium. https://towardsdatascience.com/deep-learning-with-python-neural-networks-complete-tutorial-6b53c0b06af0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3763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68" y="0"/>
            <a:ext cx="77152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4"/>
          <p:cNvSpPr txBox="1"/>
          <p:nvPr>
            <p:ph type="title"/>
          </p:nvPr>
        </p:nvSpPr>
        <p:spPr>
          <a:xfrm>
            <a:off x="970650" y="308125"/>
            <a:ext cx="7202700" cy="702600"/>
          </a:xfrm>
          <a:prstGeom prst="rect">
            <a:avLst/>
          </a:prstGeom>
          <a:solidFill>
            <a:srgbClr val="C9DBEE">
              <a:alpha val="78620"/>
            </a:srgbClr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B5394"/>
                </a:solidFill>
              </a:rPr>
              <a:t>Problem Space</a:t>
            </a:r>
            <a:endParaRPr sz="2500">
              <a:solidFill>
                <a:srgbClr val="0B5394"/>
              </a:solidFill>
            </a:endParaRPr>
          </a:p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970650" y="1261700"/>
            <a:ext cx="7202700" cy="3573600"/>
          </a:xfrm>
          <a:prstGeom prst="rect">
            <a:avLst/>
          </a:prstGeom>
          <a:solidFill>
            <a:srgbClr val="C9DBEE">
              <a:alpha val="78620"/>
            </a:srgbClr>
          </a:solidFill>
          <a:ln cap="flat" cmpd="sng" w="9525">
            <a:solidFill>
              <a:srgbClr val="D8DE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◎"/>
            </a:pPr>
            <a:r>
              <a:rPr lang="en">
                <a:solidFill>
                  <a:srgbClr val="000000"/>
                </a:solidFill>
              </a:rPr>
              <a:t>Weather in Colorado is unpredictable and can make timing a skiing trip difficult with unknown forecasts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◎"/>
            </a:pPr>
            <a:r>
              <a:rPr lang="en">
                <a:solidFill>
                  <a:srgbClr val="000000"/>
                </a:solidFill>
              </a:rPr>
              <a:t>Our goal is to use a Bayesian Neural Network to predict precipitation and snowfall at Colorado ski resorts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◎"/>
            </a:pPr>
            <a:r>
              <a:rPr lang="en">
                <a:solidFill>
                  <a:srgbClr val="000000"/>
                </a:solidFill>
              </a:rPr>
              <a:t>We hope to build a model that is able to use more certain forecasts, such as temperature, to predict the uncertain Colorado snowfall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3763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>
            <p:ph type="title"/>
          </p:nvPr>
        </p:nvSpPr>
        <p:spPr>
          <a:xfrm>
            <a:off x="970650" y="308125"/>
            <a:ext cx="7202700" cy="702600"/>
          </a:xfrm>
          <a:prstGeom prst="rect">
            <a:avLst/>
          </a:prstGeom>
          <a:solidFill>
            <a:srgbClr val="C9DBEE">
              <a:alpha val="78620"/>
            </a:srgbClr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B5394"/>
                </a:solidFill>
              </a:rPr>
              <a:t>Data Acquisition</a:t>
            </a:r>
            <a:endParaRPr sz="2500">
              <a:solidFill>
                <a:srgbClr val="0B5394"/>
              </a:solidFill>
            </a:endParaRPr>
          </a:p>
        </p:txBody>
      </p:sp>
      <p:sp>
        <p:nvSpPr>
          <p:cNvPr id="89" name="Google Shape;89;p15"/>
          <p:cNvSpPr txBox="1"/>
          <p:nvPr>
            <p:ph idx="1" type="body"/>
          </p:nvPr>
        </p:nvSpPr>
        <p:spPr>
          <a:xfrm>
            <a:off x="970650" y="1261700"/>
            <a:ext cx="7202700" cy="3573600"/>
          </a:xfrm>
          <a:prstGeom prst="rect">
            <a:avLst/>
          </a:prstGeom>
          <a:solidFill>
            <a:srgbClr val="C9DBEE">
              <a:alpha val="78620"/>
            </a:srgbClr>
          </a:solidFill>
          <a:ln cap="flat" cmpd="sng" w="9525">
            <a:solidFill>
              <a:srgbClr val="D8DE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◎"/>
            </a:pPr>
            <a:r>
              <a:rPr lang="en"/>
              <a:t>Acquired data from </a:t>
            </a:r>
            <a:r>
              <a:rPr lang="en" u="sng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Colorado Weather API URL builder </a:t>
            </a:r>
            <a:r>
              <a:rPr lang="en" sz="1800"/>
              <a:t>[1]</a:t>
            </a:r>
            <a:endParaRPr sz="18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◎"/>
            </a:pPr>
            <a:r>
              <a:rPr lang="en"/>
              <a:t>Mountains selected - </a:t>
            </a:r>
            <a:r>
              <a:rPr lang="en" sz="1700"/>
              <a:t>(Daily from Jan 2018 through Dec 2022)</a:t>
            </a:r>
            <a:endParaRPr sz="17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"/>
              <a:t>Aspen - 1751 Days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"/>
              <a:t>Steamboat - 1715 Days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"/>
              <a:t>Vail - 1738 Days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◎"/>
            </a:pPr>
            <a:r>
              <a:rPr lang="en"/>
              <a:t>Columns:  High Temperature, Low Temperature, Precipitation, Snowfall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786150" y="1131800"/>
            <a:ext cx="7571700" cy="3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◎"/>
            </a:pPr>
            <a:r>
              <a:rPr lang="en"/>
              <a:t>Mapped data with</a:t>
            </a:r>
            <a:r>
              <a:rPr lang="en"/>
              <a:t> 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/>
              <a:t>Bayesian Belief Network</a:t>
            </a:r>
            <a:endParaRPr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◉"/>
            </a:pPr>
            <a:r>
              <a:rPr lang="en" sz="1800"/>
              <a:t>Bayesian Neural Network</a:t>
            </a:r>
            <a:endParaRPr sz="18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/>
              <a:t>Markov Model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◎"/>
            </a:pPr>
            <a:r>
              <a:rPr lang="en"/>
              <a:t>Will used Kullback-Leibler Variational Inference method to approximate if snow will fall on day given certain condition</a:t>
            </a:r>
            <a:endParaRPr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◉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tensorflow_probability.layers.DenseFlipout()</a:t>
            </a:r>
            <a:r>
              <a:rPr lang="en" sz="1800"/>
              <a:t> [2]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7"/>
          <p:cNvPicPr preferRelativeResize="0"/>
          <p:nvPr/>
        </p:nvPicPr>
        <p:blipFill rotWithShape="1">
          <a:blip r:embed="rId3">
            <a:alphaModFix/>
          </a:blip>
          <a:srcRect b="0" l="0" r="0" t="23377"/>
          <a:stretch/>
        </p:blipFill>
        <p:spPr>
          <a:xfrm>
            <a:off x="0" y="630261"/>
            <a:ext cx="9144000" cy="451324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>
            <p:ph type="title"/>
          </p:nvPr>
        </p:nvSpPr>
        <p:spPr>
          <a:xfrm>
            <a:off x="4902575" y="147400"/>
            <a:ext cx="34554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Bayesian Neural Network</a:t>
            </a:r>
            <a:endParaRPr/>
          </a:p>
        </p:txBody>
      </p:sp>
      <p:sp>
        <p:nvSpPr>
          <p:cNvPr id="102" name="Google Shape;102;p17"/>
          <p:cNvSpPr txBox="1"/>
          <p:nvPr/>
        </p:nvSpPr>
        <p:spPr>
          <a:xfrm>
            <a:off x="8698500" y="4681800"/>
            <a:ext cx="445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ource Sans Pro"/>
                <a:ea typeface="Source Sans Pro"/>
                <a:cs typeface="Source Sans Pro"/>
                <a:sym typeface="Source Sans Pro"/>
              </a:rPr>
              <a:t>[3]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364200" y="215725"/>
            <a:ext cx="132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Input Layer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1861300" y="925625"/>
            <a:ext cx="772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Dense Layers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6468025" y="1956150"/>
            <a:ext cx="772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Output Layer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7067075" y="3239075"/>
            <a:ext cx="1290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Snow Level Predictions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3635775" y="1271350"/>
            <a:ext cx="103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Dropout Layers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5051900" y="1541225"/>
            <a:ext cx="103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Dense Flipout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3882825" y="3933275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Dense Flipout is a “gradient estimator to minimize the Kullback-Leibler divergence up to a constant” </a:t>
            </a:r>
            <a:r>
              <a:rPr lang="en" sz="9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[2]</a:t>
            </a:r>
            <a:endParaRPr sz="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364200" y="2052625"/>
            <a:ext cx="31935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Summary</a:t>
            </a:r>
            <a:endParaRPr/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7125" y="263855"/>
            <a:ext cx="5467850" cy="468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9"/>
          <p:cNvPicPr preferRelativeResize="0"/>
          <p:nvPr/>
        </p:nvPicPr>
        <p:blipFill rotWithShape="1">
          <a:blip r:embed="rId3">
            <a:alphaModFix/>
          </a:blip>
          <a:srcRect b="0" l="3592" r="4991" t="4933"/>
          <a:stretch/>
        </p:blipFill>
        <p:spPr>
          <a:xfrm>
            <a:off x="2692200" y="0"/>
            <a:ext cx="3408523" cy="265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>
            <p:ph type="title"/>
          </p:nvPr>
        </p:nvSpPr>
        <p:spPr>
          <a:xfrm>
            <a:off x="562575" y="602300"/>
            <a:ext cx="1821900" cy="10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Current </a:t>
            </a:r>
            <a:r>
              <a:rPr lang="en" sz="3000"/>
              <a:t>Results </a:t>
            </a:r>
            <a:endParaRPr sz="3000"/>
          </a:p>
        </p:txBody>
      </p:sp>
      <p:pic>
        <p:nvPicPr>
          <p:cNvPr id="122" name="Google Shape;122;p19"/>
          <p:cNvPicPr preferRelativeResize="0"/>
          <p:nvPr/>
        </p:nvPicPr>
        <p:blipFill rotWithShape="1">
          <a:blip r:embed="rId4">
            <a:alphaModFix/>
          </a:blip>
          <a:srcRect b="0" l="4698" r="6309" t="4131"/>
          <a:stretch/>
        </p:blipFill>
        <p:spPr>
          <a:xfrm>
            <a:off x="0" y="2484900"/>
            <a:ext cx="3316765" cy="267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/>
          <p:cNvPicPr preferRelativeResize="0"/>
          <p:nvPr/>
        </p:nvPicPr>
        <p:blipFill rotWithShape="1">
          <a:blip r:embed="rId5">
            <a:alphaModFix/>
          </a:blip>
          <a:srcRect b="0" l="4469" r="4687" t="4470"/>
          <a:stretch/>
        </p:blipFill>
        <p:spPr>
          <a:xfrm>
            <a:off x="5664400" y="2484900"/>
            <a:ext cx="3479600" cy="265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29" name="Google Shape;129;p20"/>
          <p:cNvSpPr txBox="1"/>
          <p:nvPr>
            <p:ph idx="1" type="body"/>
          </p:nvPr>
        </p:nvSpPr>
        <p:spPr>
          <a:xfrm>
            <a:off x="786150" y="117765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◎"/>
            </a:pPr>
            <a:r>
              <a:rPr lang="en"/>
              <a:t>We found some reasonable accuracy to predict snowfall in some resorts in the Colorado Mountains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◎"/>
            </a:pPr>
            <a:r>
              <a:rPr lang="en"/>
              <a:t>The intertwined </a:t>
            </a:r>
            <a:r>
              <a:rPr lang="en"/>
              <a:t>dependencies</a:t>
            </a:r>
            <a:r>
              <a:rPr lang="en"/>
              <a:t> of weather forecasts cause complications in ascertaining independence statements when looking for other methods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◎"/>
            </a:pPr>
            <a:r>
              <a:rPr lang="en"/>
              <a:t>The use of a Bayesian Neural Network allowed for variational inference to be included </a:t>
            </a:r>
            <a:r>
              <a:rPr lang="en"/>
              <a:t>across</a:t>
            </a:r>
            <a:r>
              <a:rPr lang="en"/>
              <a:t> states, and for a KL based divergence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786150" y="10516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◎"/>
            </a:pPr>
            <a:r>
              <a:rPr lang="en"/>
              <a:t>Finalize networks to improve performance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◎"/>
            </a:pPr>
            <a:r>
              <a:rPr lang="en"/>
              <a:t>Look into Normalization to better balance the data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◎"/>
            </a:pPr>
            <a:r>
              <a:rPr lang="en"/>
              <a:t>Finish parameter inference on precipitation and snowfall levels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◎"/>
            </a:pPr>
            <a:r>
              <a:rPr lang="en"/>
              <a:t>Look at ways which the models could be improved, but which we don’t have time to implement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Char char="◎"/>
            </a:pPr>
            <a:r>
              <a:rPr lang="en"/>
              <a:t>Finish writing the report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